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 Medium"/>
      <p:regular r:id="rId20"/>
      <p:bold r:id="rId21"/>
      <p:italic r:id="rId22"/>
      <p:boldItalic r:id="rId23"/>
    </p:embeddedFont>
    <p:embeddedFont>
      <p:font typeface="Poppins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regular.fntdata"/><Relationship Id="rId22" Type="http://schemas.openxmlformats.org/officeDocument/2006/relationships/font" Target="fonts/PoppinsMedium-italic.fntdata"/><Relationship Id="rId21" Type="http://schemas.openxmlformats.org/officeDocument/2006/relationships/font" Target="fonts/PoppinsMedium-bold.fntdata"/><Relationship Id="rId24" Type="http://schemas.openxmlformats.org/officeDocument/2006/relationships/font" Target="fonts/PoppinsSemiBold-regular.fntdata"/><Relationship Id="rId23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SemiBold-italic.fntdata"/><Relationship Id="rId25" Type="http://schemas.openxmlformats.org/officeDocument/2006/relationships/font" Target="fonts/PoppinsSemiBold-bold.fntdata"/><Relationship Id="rId27" Type="http://schemas.openxmlformats.org/officeDocument/2006/relationships/font" Target="fonts/Poppi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aa0a04a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2aa0a04a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2aa0a04a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2aa0a04a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aa0a04a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aa0a04a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aa0a04a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aa0a04a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2aa0a04a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2aa0a04a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aa0a04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aa0a04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aa0a04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2aa0a04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aa0a04a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aa0a04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aa0a04a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2aa0a04a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a0a04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aa0a04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2aa0a04a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2aa0a04a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2aa0a04a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2aa0a04a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2aa0a04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2aa0a04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hyperlink" Target="https://www.ncbi.nlm.nih.gov/pmc/articles/PMC3499260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3.jpg"/><Relationship Id="rId10" Type="http://schemas.openxmlformats.org/officeDocument/2006/relationships/image" Target="../media/image4.jpg"/><Relationship Id="rId9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s://www.hagsc.org/hgdp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ncbi.nlm.nih.gov/pmc/articles/PMC1950838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hyperlink" Target="https://github.com/KhachDavid/genome-wide-snp-analysi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13" y="152400"/>
            <a:ext cx="66854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496000" y="1905476"/>
            <a:ext cx="4152000" cy="150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641550" y="894775"/>
            <a:ext cx="6102600" cy="7338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54325" y="2935450"/>
            <a:ext cx="30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05 May 2022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982000" y="1984513"/>
            <a:ext cx="318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SemiBold"/>
                <a:ea typeface="Poppins SemiBold"/>
                <a:cs typeface="Poppins SemiBold"/>
                <a:sym typeface="Poppins SemiBold"/>
              </a:rPr>
              <a:t>David Khachatryan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641550" y="978500"/>
            <a:ext cx="58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532150" y="945725"/>
            <a:ext cx="592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Inferring Population Structure Using Genome-Wide SNP  analysis on HGDP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487350" y="2506188"/>
            <a:ext cx="21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BMI 776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8574650" y="4667125"/>
            <a:ext cx="5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" y="304800"/>
            <a:ext cx="2468451" cy="1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825" y="386750"/>
            <a:ext cx="2447831" cy="17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75" y="2865225"/>
            <a:ext cx="2427724" cy="19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4825" y="2963575"/>
            <a:ext cx="2447825" cy="18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660" y="452350"/>
            <a:ext cx="2294939" cy="17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4942" y="2955050"/>
            <a:ext cx="2337435" cy="17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412000" y="90125"/>
            <a:ext cx="22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3557650" y="90125"/>
            <a:ext cx="22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South Asia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6739975" y="90125"/>
            <a:ext cx="18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East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692050" y="2529900"/>
            <a:ext cx="16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Asia</a:t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3852250" y="2529900"/>
            <a:ext cx="17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485375" y="2529900"/>
            <a:ext cx="22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Oceania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8426600" y="4673575"/>
            <a:ext cx="6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/14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/>
        </p:nvSpPr>
        <p:spPr>
          <a:xfrm>
            <a:off x="334750" y="212425"/>
            <a:ext cx="412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Medium"/>
                <a:ea typeface="Poppins Medium"/>
                <a:cs typeface="Poppins Medium"/>
                <a:sym typeface="Poppins Medium"/>
              </a:rPr>
              <a:t>Convenient Tool</a:t>
            </a:r>
            <a:endParaRPr sz="2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34750" y="1435550"/>
            <a:ext cx="849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Char char="-"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Submit your own SNP data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Char char="-"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Have your samples projected onto the PCA plot and the Tree Mix. 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Char char="-"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Visualize your population data onto the plots of the Human Genome Discovery Project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Char char="-"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Can speed up other research projects relating to population structure inference  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8413700" y="4641375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11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0" y="4567900"/>
            <a:ext cx="91344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11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199550" y="4660300"/>
            <a:ext cx="46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/>
        </p:nvSpPr>
        <p:spPr>
          <a:xfrm>
            <a:off x="341175" y="180250"/>
            <a:ext cx="413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can we improve?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366925" y="1628650"/>
            <a:ext cx="637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 Medium"/>
              <a:buChar char="●"/>
            </a:pPr>
            <a:r>
              <a:rPr lang="en" sz="1900">
                <a:latin typeface="Poppins Medium"/>
                <a:ea typeface="Poppins Medium"/>
                <a:cs typeface="Poppins Medium"/>
                <a:sym typeface="Poppins Medium"/>
              </a:rPr>
              <a:t>Admixture and Mixture analysis with TreeMix</a:t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oppins Medium"/>
              <a:buChar char="●"/>
            </a:pPr>
            <a:r>
              <a:rPr lang="en" sz="1900">
                <a:latin typeface="Poppins Medium"/>
                <a:ea typeface="Poppins Medium"/>
                <a:cs typeface="Poppins Medium"/>
                <a:sym typeface="Poppins Medium"/>
              </a:rPr>
              <a:t>Supporting f3 statistical analysis</a:t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 Medium"/>
                <a:ea typeface="Poppins Medium"/>
                <a:cs typeface="Poppins Medium"/>
                <a:sym typeface="Poppins Medium"/>
              </a:rPr>
              <a:t>	E.g. Given (A: B, C), show if A is </a:t>
            </a:r>
            <a:r>
              <a:rPr lang="en" sz="1900">
                <a:latin typeface="Poppins Medium"/>
                <a:ea typeface="Poppins Medium"/>
                <a:cs typeface="Poppins Medium"/>
                <a:sym typeface="Poppins Medium"/>
              </a:rPr>
              <a:t>derived</a:t>
            </a:r>
            <a:r>
              <a:rPr lang="en" sz="1900">
                <a:latin typeface="Poppins Medium"/>
                <a:ea typeface="Poppins Medium"/>
                <a:cs typeface="Poppins Medium"/>
                <a:sym typeface="Poppins Medium"/>
              </a:rPr>
              <a:t> from a mixture of population B and C. </a:t>
            </a:r>
            <a:endParaRPr sz="1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8400825" y="4622075"/>
            <a:ext cx="6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12</a:t>
            </a:r>
            <a:r>
              <a:rPr lang="en">
                <a:solidFill>
                  <a:schemeClr val="dk1"/>
                </a:solidFill>
              </a:rPr>
              <a:t>/14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12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334750" y="160925"/>
            <a:ext cx="263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Medium"/>
                <a:ea typeface="Poppins Medium"/>
                <a:cs typeface="Poppins Medium"/>
                <a:sym typeface="Poppins Medium"/>
              </a:rPr>
              <a:t>Tree Mix</a:t>
            </a:r>
            <a:endParaRPr sz="2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50" y="935600"/>
            <a:ext cx="3487827" cy="327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8349350" y="4622075"/>
            <a:ext cx="6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3/14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13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4750" y="4660300"/>
            <a:ext cx="57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Source:</a:t>
            </a:r>
            <a:r>
              <a:rPr lang="en"/>
              <a:t> </a:t>
            </a:r>
            <a:r>
              <a:rPr lang="en" u="sng">
                <a:solidFill>
                  <a:srgbClr val="F3F3F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https://www.ncbi.nlm.nih.gov/pmc/articles/PMC3499260/</a:t>
            </a:r>
            <a:r>
              <a:rPr lang="en"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/>
        </p:nvSpPr>
        <p:spPr>
          <a:xfrm>
            <a:off x="347625" y="212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Summary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242900" y="1203800"/>
            <a:ext cx="845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-"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PCA can be used for population structure inference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-"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Extending the HGDP data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-"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Open Source Tool for plotting </a:t>
            </a: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customly obtained SNP</a:t>
            </a: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 data onto HGDP-based PCA 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8375100" y="4654275"/>
            <a:ext cx="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14/14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14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42900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9425"/>
            <a:ext cx="1902399" cy="28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274" y="0"/>
            <a:ext cx="2160727" cy="3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714" y="2683375"/>
            <a:ext cx="3718285" cy="24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" y="2663275"/>
            <a:ext cx="3333798" cy="25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0250" y="-60875"/>
            <a:ext cx="3671700" cy="280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5324" y="3622850"/>
            <a:ext cx="2740475" cy="15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5575" y="-49425"/>
            <a:ext cx="2294474" cy="17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1950" y="1608805"/>
            <a:ext cx="3671700" cy="20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41175" y="180250"/>
            <a:ext cx="206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Motivation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69925" y="1036425"/>
            <a:ext cx="6888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Understanding </a:t>
            </a: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Historical relationships between species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Evolutionary Studies 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Correcting Population Stratifications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oppins Medium"/>
              <a:buChar char="●"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Human Migration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0" y="4567900"/>
            <a:ext cx="91344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41175" y="1802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Available Data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500" y="1064338"/>
            <a:ext cx="4398999" cy="295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75" y="1165175"/>
            <a:ext cx="3952577" cy="27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786250" y="4021200"/>
            <a:ext cx="35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Genomic data from 1043 individuals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8471650" y="46800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9600" y="45490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93100" y="4664500"/>
            <a:ext cx="769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Source:</a:t>
            </a:r>
            <a:r>
              <a:rPr lang="en" sz="1100"/>
              <a:t> </a:t>
            </a:r>
            <a:r>
              <a:rPr lang="en" sz="1100" u="sng">
                <a:solidFill>
                  <a:srgbClr val="F3F3F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https://www.hagsc.org/hgdp/</a:t>
            </a:r>
            <a:r>
              <a:rPr lang="en" sz="1100">
                <a:solidFill>
                  <a:srgbClr val="F3F3F3"/>
                </a:solidFill>
              </a:rPr>
              <a:t> </a:t>
            </a:r>
            <a:endParaRPr sz="11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341175" y="1738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Typical Data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5" y="1233075"/>
            <a:ext cx="4154800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570725" y="858625"/>
            <a:ext cx="28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 1              Ind 2              Ind 3</a:t>
            </a: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244625" y="1084775"/>
            <a:ext cx="300" cy="1802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7"/>
          <p:cNvSpPr txBox="1"/>
          <p:nvPr/>
        </p:nvSpPr>
        <p:spPr>
          <a:xfrm>
            <a:off x="579400" y="858625"/>
            <a:ext cx="9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 ID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650" y="1245950"/>
            <a:ext cx="4109650" cy="16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130600" y="832875"/>
            <a:ext cx="4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</a:t>
            </a:r>
            <a:r>
              <a:rPr lang="en">
                <a:solidFill>
                  <a:schemeClr val="dk1"/>
                </a:solidFill>
              </a:rPr>
              <a:t>SNP ID        Chromosome          hg18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79400" y="3740150"/>
            <a:ext cx="740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Sample Information about Individuals (ethnicity, personal info, etc.)</a:t>
            </a:r>
            <a:endParaRPr b="1" sz="1700"/>
          </a:p>
        </p:txBody>
      </p:sp>
      <p:sp>
        <p:nvSpPr>
          <p:cNvPr id="109" name="Google Shape;109;p17"/>
          <p:cNvSpPr txBox="1"/>
          <p:nvPr/>
        </p:nvSpPr>
        <p:spPr>
          <a:xfrm>
            <a:off x="579400" y="3295950"/>
            <a:ext cx="26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And…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8439450" y="4673575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5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341175" y="1802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Pre-Processing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5" y="1567138"/>
            <a:ext cx="3941799" cy="20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73800" y="1132975"/>
            <a:ext cx="39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IND           ETHNICITY    REGION</a:t>
            </a:r>
            <a:endParaRPr/>
          </a:p>
        </p:txBody>
      </p:sp>
      <p:cxnSp>
        <p:nvCxnSpPr>
          <p:cNvPr id="121" name="Google Shape;121;p18"/>
          <p:cNvCxnSpPr/>
          <p:nvPr/>
        </p:nvCxnSpPr>
        <p:spPr>
          <a:xfrm>
            <a:off x="4779813" y="2571750"/>
            <a:ext cx="1091100" cy="682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8"/>
          <p:cNvSpPr txBox="1"/>
          <p:nvPr/>
        </p:nvSpPr>
        <p:spPr>
          <a:xfrm>
            <a:off x="6237850" y="2298150"/>
            <a:ext cx="2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250" y="421975"/>
            <a:ext cx="4300099" cy="1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4963250" y="83675"/>
            <a:ext cx="41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HGDP001      HGDP002     HGDP003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6070500" y="3308825"/>
            <a:ext cx="2883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.bed file</a:t>
            </a:r>
            <a:endParaRPr sz="2300"/>
          </a:p>
        </p:txBody>
      </p:sp>
      <p:sp>
        <p:nvSpPr>
          <p:cNvPr id="126" name="Google Shape;126;p18"/>
          <p:cNvSpPr txBox="1"/>
          <p:nvPr/>
        </p:nvSpPr>
        <p:spPr>
          <a:xfrm>
            <a:off x="8439650" y="4660700"/>
            <a:ext cx="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0" y="4567900"/>
            <a:ext cx="91344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341175" y="1802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PCA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41175" y="1210225"/>
            <a:ext cx="8285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Using </a:t>
            </a:r>
            <a:r>
              <a:rPr lang="en" sz="1900" u="sng">
                <a:solidFill>
                  <a:schemeClr val="dk1"/>
                </a:solidFill>
              </a:rPr>
              <a:t>plink </a:t>
            </a:r>
            <a:r>
              <a:rPr lang="en" sz="1900">
                <a:solidFill>
                  <a:schemeClr val="dk1"/>
                </a:solidFill>
              </a:rPr>
              <a:t>to run PCA on </a:t>
            </a:r>
            <a:r>
              <a:rPr lang="en" sz="1900" u="sng">
                <a:solidFill>
                  <a:schemeClr val="dk1"/>
                </a:solidFill>
              </a:rPr>
              <a:t>.bed</a:t>
            </a:r>
            <a:r>
              <a:rPr lang="en" sz="1900">
                <a:solidFill>
                  <a:schemeClr val="dk1"/>
                </a:solidFill>
              </a:rPr>
              <a:t> file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Getting Eigenvalues and Eigenvectors</a:t>
            </a:r>
            <a:endParaRPr sz="1900"/>
          </a:p>
        </p:txBody>
      </p:sp>
      <p:sp>
        <p:nvSpPr>
          <p:cNvPr id="136" name="Google Shape;136;p19"/>
          <p:cNvSpPr txBox="1"/>
          <p:nvPr/>
        </p:nvSpPr>
        <p:spPr>
          <a:xfrm>
            <a:off x="379800" y="4647825"/>
            <a:ext cx="58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https://www.ncbi.nlm.nih.gov/pmc/articles/PMC1950838/</a:t>
            </a:r>
            <a:r>
              <a:rPr lang="en"/>
              <a:t> 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75" y="2571750"/>
            <a:ext cx="3321700" cy="1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8493900" y="4673575"/>
            <a:ext cx="6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341175" y="180250"/>
            <a:ext cx="398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PCA visualization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54" y="1666050"/>
            <a:ext cx="3884900" cy="281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5505600" y="1079375"/>
            <a:ext cx="24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Trivial Visualization</a:t>
            </a:r>
            <a:endParaRPr u="sng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43" y="1666038"/>
            <a:ext cx="3644307" cy="26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870800" y="1079375"/>
            <a:ext cx="2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Regional</a:t>
            </a:r>
            <a:r>
              <a:rPr lang="en" u="sng">
                <a:solidFill>
                  <a:schemeClr val="dk1"/>
                </a:solidFill>
              </a:rPr>
              <a:t> Visualization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8291400" y="4662575"/>
            <a:ext cx="7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8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8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48050" y="4662575"/>
            <a:ext cx="62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Source Code:</a:t>
            </a:r>
            <a:r>
              <a:rPr lang="en"/>
              <a:t> </a:t>
            </a:r>
            <a:r>
              <a:rPr lang="en" u="sng">
                <a:solidFill>
                  <a:srgbClr val="F3F3F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https://github.com/KhachDavid/genome-wide-snp-analysis</a:t>
            </a:r>
            <a:r>
              <a:rPr lang="en"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341175" y="180250"/>
            <a:ext cx="413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More PCA Visualization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38" y="1726200"/>
            <a:ext cx="3719874" cy="27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80700"/>
            <a:ext cx="4173150" cy="30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3088200" y="1103250"/>
            <a:ext cx="29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oppins Medium"/>
                <a:ea typeface="Poppins Medium"/>
                <a:cs typeface="Poppins Medium"/>
                <a:sym typeface="Poppins Medium"/>
              </a:rPr>
              <a:t>Ethnicities clustered within</a:t>
            </a:r>
            <a:endParaRPr u="sng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8433025" y="4647825"/>
            <a:ext cx="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9</a:t>
            </a:r>
            <a:r>
              <a:rPr lang="en">
                <a:solidFill>
                  <a:schemeClr val="dk1"/>
                </a:solidFill>
              </a:rPr>
              <a:t>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8490975" y="464140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3/13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9600" y="4567900"/>
            <a:ext cx="9124800" cy="585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6025275" y="466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</a:t>
            </a:r>
            <a:r>
              <a:rPr lang="en">
                <a:solidFill>
                  <a:schemeClr val="lt1"/>
                </a:solidFill>
              </a:rPr>
              <a:t>/14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